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8"/>
  </p:notesMasterIdLst>
  <p:sldIdLst>
    <p:sldId id="294" r:id="rId3"/>
    <p:sldId id="637" r:id="rId4"/>
    <p:sldId id="638" r:id="rId5"/>
    <p:sldId id="295" r:id="rId6"/>
    <p:sldId id="641" r:id="rId7"/>
    <p:sldId id="642" r:id="rId8"/>
    <p:sldId id="664" r:id="rId9"/>
    <p:sldId id="660" r:id="rId10"/>
    <p:sldId id="661" r:id="rId11"/>
    <p:sldId id="445" r:id="rId12"/>
    <p:sldId id="584" r:id="rId13"/>
    <p:sldId id="659" r:id="rId14"/>
    <p:sldId id="600" r:id="rId15"/>
    <p:sldId id="678" r:id="rId16"/>
    <p:sldId id="677" r:id="rId17"/>
    <p:sldId id="602" r:id="rId18"/>
    <p:sldId id="670" r:id="rId19"/>
    <p:sldId id="671" r:id="rId20"/>
    <p:sldId id="672" r:id="rId21"/>
    <p:sldId id="674" r:id="rId22"/>
    <p:sldId id="675" r:id="rId23"/>
    <p:sldId id="676" r:id="rId24"/>
    <p:sldId id="585" r:id="rId25"/>
    <p:sldId id="620" r:id="rId26"/>
    <p:sldId id="621" r:id="rId27"/>
    <p:sldId id="692" r:id="rId28"/>
    <p:sldId id="629" r:id="rId29"/>
    <p:sldId id="632" r:id="rId30"/>
    <p:sldId id="698" r:id="rId31"/>
    <p:sldId id="679" r:id="rId32"/>
    <p:sldId id="697" r:id="rId33"/>
    <p:sldId id="694" r:id="rId34"/>
    <p:sldId id="695" r:id="rId35"/>
    <p:sldId id="696" r:id="rId36"/>
    <p:sldId id="693" r:id="rId37"/>
    <p:sldId id="586" r:id="rId38"/>
    <p:sldId id="627" r:id="rId39"/>
    <p:sldId id="628" r:id="rId40"/>
    <p:sldId id="680" r:id="rId41"/>
    <p:sldId id="636" r:id="rId42"/>
    <p:sldId id="681" r:id="rId43"/>
    <p:sldId id="682" r:id="rId44"/>
    <p:sldId id="683" r:id="rId45"/>
    <p:sldId id="684" r:id="rId46"/>
    <p:sldId id="587" r:id="rId47"/>
    <p:sldId id="643" r:id="rId48"/>
    <p:sldId id="685" r:id="rId49"/>
    <p:sldId id="686" r:id="rId50"/>
    <p:sldId id="691" r:id="rId51"/>
    <p:sldId id="588" r:id="rId52"/>
    <p:sldId id="655" r:id="rId53"/>
    <p:sldId id="690" r:id="rId54"/>
    <p:sldId id="688" r:id="rId55"/>
    <p:sldId id="652" r:id="rId56"/>
    <p:sldId id="687" r:id="rId5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26" clrIdx="0"/>
  <p:cmAuthor id="1" name="Microsoft Office ユーザー" initials="Office" lastIdx="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595959"/>
    <a:srgbClr val="0000FF"/>
    <a:srgbClr val="82878C"/>
    <a:srgbClr val="F2F2F2"/>
    <a:srgbClr val="E4E4EC"/>
    <a:srgbClr val="DEDEDE"/>
    <a:srgbClr val="FAFAFC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2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2264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notesMaster" Target="notesMasters/notesMaster1.xml"/><Relationship Id="rId59" Type="http://schemas.openxmlformats.org/officeDocument/2006/relationships/commentAuthors" Target="commentAuthor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31T11:50:21.861" idx="13">
    <p:pos x="260" y="780"/>
    <p:text>イメージは、シェフ大泉のメニュー。
ドン！とアニメーションしたい。
フォントをいじれないか？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2-04T14:26:54.077" idx="20">
    <p:pos x="135" y="482"/>
    <p:text>背景をなんとかできないか？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05T13:26:46.700" idx="2">
    <p:pos x="732" y="98"/>
    <p:text>文言見直し重点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 smtClean="0">
                <a:latin typeface="+mn-ea"/>
                <a:ea typeface="+mn-ea"/>
                <a:cs typeface="HGPｺﾞｼｯｸE"/>
              </a:rPr>
              <a:t>プロダクトオーナー祭り</a:t>
            </a:r>
            <a:r>
              <a:rPr lang="en-US" altLang="ja-JP" sz="1200" b="1" dirty="0" smtClean="0">
                <a:latin typeface="+mn-ea"/>
                <a:ea typeface="+mn-ea"/>
                <a:cs typeface="HGPｺﾞｼｯｸE"/>
              </a:rPr>
              <a:t>2018 </a:t>
            </a:r>
            <a:r>
              <a:rPr lang="ja-JP" altLang="en-US" sz="1200" b="1" dirty="0" smtClean="0">
                <a:latin typeface="+mn-ea"/>
                <a:ea typeface="+mn-ea"/>
                <a:cs typeface="HGPｺﾞｼｯｸE"/>
              </a:rPr>
              <a:t>～世界を創るのは俺たちだ！～</a:t>
            </a:r>
            <a:r>
              <a:rPr kumimoji="1" lang="en-US" altLang="ja-JP" sz="1200" dirty="0" smtClean="0">
                <a:latin typeface="+mn-ea"/>
                <a:ea typeface="+mn-ea"/>
                <a:cs typeface="HGPｺﾞｼｯｸE"/>
              </a:rPr>
              <a:t/>
            </a:r>
            <a:br>
              <a:rPr kumimoji="1" lang="en-US" altLang="ja-JP" sz="1200" dirty="0" smtClean="0">
                <a:latin typeface="+mn-ea"/>
                <a:ea typeface="+mn-ea"/>
                <a:cs typeface="HGPｺﾞｼｯｸE"/>
              </a:rPr>
            </a:br>
            <a:r>
              <a:rPr kumimoji="1" lang="en-US" altLang="ja-JP" sz="1200" dirty="0" smtClean="0">
                <a:latin typeface="+mn-ea"/>
                <a:ea typeface="+mn-ea"/>
                <a:cs typeface="HGPｺﾞｼｯｸE"/>
              </a:rPr>
              <a:t>https://</a:t>
            </a:r>
            <a:r>
              <a:rPr kumimoji="1" lang="en-US" altLang="ja-JP" sz="1200" dirty="0" err="1" smtClean="0">
                <a:latin typeface="+mn-ea"/>
                <a:ea typeface="+mn-ea"/>
                <a:cs typeface="HGPｺﾞｼｯｸE"/>
              </a:rPr>
              <a:t>postudy.doorkeeper.jp</a:t>
            </a:r>
            <a:r>
              <a:rPr kumimoji="1" lang="en-US" altLang="ja-JP" sz="1200" dirty="0" smtClean="0">
                <a:latin typeface="+mn-ea"/>
                <a:ea typeface="+mn-ea"/>
                <a:cs typeface="HGPｺﾞｼｯｸE"/>
              </a:rPr>
              <a:t>/events/64846</a:t>
            </a:r>
            <a:endParaRPr kumimoji="1" lang="ja-JP" altLang="en-US" sz="1200" dirty="0">
              <a:latin typeface="+mn-ea"/>
              <a:ea typeface="+mn-ea"/>
              <a:cs typeface="HGPｺﾞｼｯｸE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楽天在籍時、楽天技術研究所（</a:t>
            </a:r>
            <a:r>
              <a:rPr lang="en-US" altLang="ja-JP" dirty="0" smtClean="0"/>
              <a:t>RIT</a:t>
            </a:r>
            <a:r>
              <a:rPr lang="ja-JP" altLang="en-US" dirty="0" smtClean="0"/>
              <a:t>）所長の森　正弥さんから教わった判断基準です。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プロダクトの設計、およびプロダクトバックログを作るための手法である、「プロダクトディスカバリー」の考え方を応用しました。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⭐️</a:t>
            </a:r>
            <a:r>
              <a:rPr kumimoji="1" lang="en-US" altLang="ja-JP" dirty="0" smtClean="0"/>
              <a:t>SET</a:t>
            </a:r>
            <a:r>
              <a:rPr kumimoji="1" lang="ja-JP" altLang="en-US" dirty="0" smtClean="0"/>
              <a:t>としては、これを最初にやっておくと、その後の行動が楽になります。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>
                <a:solidFill>
                  <a:schemeClr val="tx2"/>
                </a:solidFill>
              </a:rPr>
              <a:t>「ミッション」という言葉は、「プロダクト企画」・「ソフトウェア開発プロジェクト」と置き換えていただいても問題ありません。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課題が明確になったことで、</a:t>
            </a:r>
            <a:r>
              <a:rPr kumimoji="1" lang="en-US" altLang="ja-JP" dirty="0" smtClean="0"/>
              <a:t>SET</a:t>
            </a:r>
            <a:r>
              <a:rPr kumimoji="1" lang="ja-JP" altLang="en-US" dirty="0" smtClean="0"/>
              <a:t>の需要が高まり、結果として採用も強化しなければならなくなりました。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52437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91975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80780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4125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このセッションの目的です。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このセッションの目的です。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このセッションの目的です。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このセッションの目的です。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8422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このセッションの目的です。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57425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5315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このセッションの目的です。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このセッションの目的です。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dirty="0" smtClean="0">
                <a:latin typeface="+mn-ea"/>
                <a:ea typeface="+mn-ea"/>
              </a:rPr>
              <a:t>・特に</a:t>
            </a:r>
            <a:r>
              <a:rPr lang="en-US" altLang="ja-JP" sz="1200" b="0" dirty="0" smtClean="0">
                <a:latin typeface="+mn-ea"/>
                <a:ea typeface="+mn-ea"/>
              </a:rPr>
              <a:t>Google</a:t>
            </a:r>
            <a:r>
              <a:rPr lang="ja-JP" altLang="en-US" sz="1200" b="0" dirty="0" smtClean="0">
                <a:latin typeface="+mn-ea"/>
                <a:ea typeface="+mn-ea"/>
              </a:rPr>
              <a:t>における役職の呼称。</a:t>
            </a:r>
            <a:endParaRPr lang="en-US" altLang="ja-JP" sz="1200" b="0" dirty="0" smtClean="0">
              <a:latin typeface="+mn-ea"/>
              <a:ea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dirty="0" smtClean="0">
                <a:latin typeface="+mn-ea"/>
                <a:ea typeface="+mn-ea"/>
              </a:rPr>
              <a:t>　・</a:t>
            </a:r>
            <a:r>
              <a:rPr lang="en-US" altLang="ja-JP" sz="1200" b="0" dirty="0" smtClean="0">
                <a:latin typeface="+mn-ea"/>
                <a:ea typeface="+mn-ea"/>
              </a:rPr>
              <a:t>”Software Development Engineer in Test” (SDET) </a:t>
            </a:r>
            <a:r>
              <a:rPr lang="ja-JP" altLang="en-US" sz="1200" b="0" dirty="0" smtClean="0">
                <a:latin typeface="+mn-ea"/>
                <a:ea typeface="+mn-ea"/>
              </a:rPr>
              <a:t>と意味は同じ。（</a:t>
            </a:r>
            <a:r>
              <a:rPr lang="en-US" altLang="ja-JP" sz="1200" b="0" dirty="0" smtClean="0">
                <a:latin typeface="+mn-ea"/>
                <a:ea typeface="+mn-ea"/>
              </a:rPr>
              <a:t>Microsoft</a:t>
            </a:r>
            <a:r>
              <a:rPr lang="ja-JP" altLang="en-US" sz="1200" b="0" dirty="0" smtClean="0">
                <a:latin typeface="+mn-ea"/>
                <a:ea typeface="+mn-ea"/>
              </a:rPr>
              <a:t>・</a:t>
            </a:r>
            <a:r>
              <a:rPr lang="en-US" altLang="ja-JP" sz="1200" b="0" dirty="0" smtClean="0">
                <a:latin typeface="+mn-ea"/>
                <a:ea typeface="+mn-ea"/>
              </a:rPr>
              <a:t>Amazon</a:t>
            </a:r>
            <a:r>
              <a:rPr lang="ja-JP" altLang="en-US" sz="1200" b="0" dirty="0" smtClean="0">
                <a:latin typeface="+mn-ea"/>
                <a:ea typeface="+mn-ea"/>
              </a:rPr>
              <a:t>・</a:t>
            </a:r>
            <a:r>
              <a:rPr lang="en-US" altLang="ja-JP" sz="1200" b="0" dirty="0" smtClean="0">
                <a:latin typeface="+mn-ea"/>
                <a:ea typeface="+mn-ea"/>
              </a:rPr>
              <a:t>Apple</a:t>
            </a:r>
            <a:r>
              <a:rPr lang="ja-JP" altLang="en-US" sz="1200" b="0" dirty="0" smtClean="0">
                <a:latin typeface="+mn-ea"/>
                <a:ea typeface="+mn-ea"/>
              </a:rPr>
              <a:t>）</a:t>
            </a:r>
            <a:endParaRPr lang="en-US" altLang="ja-JP" sz="1200" b="0" dirty="0" smtClean="0">
              <a:latin typeface="+mn-ea"/>
              <a:ea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dirty="0" smtClean="0">
                <a:latin typeface="+mn-ea"/>
                <a:ea typeface="+mn-ea"/>
              </a:rPr>
              <a:t>　・日本では、</a:t>
            </a:r>
            <a:r>
              <a:rPr kumimoji="1" lang="en-US" altLang="ja-JP" sz="1200" b="0" dirty="0" err="1" smtClean="0">
                <a:latin typeface="+mn-ea"/>
                <a:ea typeface="+mn-ea"/>
              </a:rPr>
              <a:t>DeNA</a:t>
            </a:r>
            <a:r>
              <a:rPr kumimoji="1" lang="ja-JP" altLang="en-US" sz="1200" b="0" dirty="0" smtClean="0">
                <a:latin typeface="+mn-ea"/>
                <a:ea typeface="+mn-ea"/>
              </a:rPr>
              <a:t>やメルカリなどで採用されている。</a:t>
            </a:r>
            <a:endParaRPr lang="en-US" altLang="ja-JP" sz="1200" b="0" dirty="0" smtClean="0">
              <a:latin typeface="+mn-ea"/>
              <a:ea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dirty="0" smtClean="0">
                <a:latin typeface="+mn-ea"/>
                <a:ea typeface="+mn-ea"/>
              </a:rPr>
              <a:t>・後工程で手動テストを行う</a:t>
            </a:r>
            <a:r>
              <a:rPr kumimoji="1" lang="en-US" altLang="ja-JP" sz="1200" b="0" dirty="0" smtClean="0">
                <a:latin typeface="+mn-ea"/>
                <a:ea typeface="+mn-ea"/>
              </a:rPr>
              <a:t>QA</a:t>
            </a:r>
            <a:r>
              <a:rPr kumimoji="1" lang="ja-JP" altLang="en-US" sz="1200" b="0" dirty="0" smtClean="0">
                <a:latin typeface="+mn-ea"/>
                <a:ea typeface="+mn-ea"/>
              </a:rPr>
              <a:t>とは異なり、デベロッパーと一緒に働きながら上述の業務を行うことが特徴。</a:t>
            </a: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dirty="0" smtClean="0">
                <a:latin typeface="+mn-ea"/>
                <a:ea typeface="+mn-ea"/>
              </a:rPr>
              <a:t>アジャイルコーチとしてのこれまでの知識・経験を、具体的にどのように活用していったのかを、事例をベースに紹介していきます。</a:t>
            </a:r>
            <a:endParaRPr kumimoji="1" lang="ja-JP" altLang="en-US" sz="120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2018年2月5日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2018/2/5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2018/2/5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2018年2月5日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2018/2/5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2018/2/5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2018/2/5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2018/2/5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modernagile.org/" TargetMode="External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2018年2月5日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02</a:t>
            </a:r>
            <a:r>
              <a:rPr lang="ja-JP" altLang="en-US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17</a:t>
            </a:r>
            <a:r>
              <a:rPr lang="ja-JP" altLang="en-US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8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r>
              <a:rPr lang="ja-JP" altLang="en-US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プロダクトオーナーシップ編</a:t>
            </a:r>
            <a:r>
              <a:rPr lang="en-US" altLang="ja-JP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endParaRPr lang="ja-JP" altLang="en-US" sz="4800" dirty="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6712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最初に注目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した課題</a:t>
            </a:r>
            <a:endParaRPr kumimoji="1" lang="ja-JP" altLang="en-US" sz="4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関係者間の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に対する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責務</a:t>
            </a:r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・課題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認識のズレと混乱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None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言語化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課題を整理し施策実施を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482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現状把握・課題発見・言語化による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共通認識づくり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プロダクトディスカバリー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仮説設定と検証の繰り返しによる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発見と調整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48895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ペルソナ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48895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ユーザーインタビュー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488950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1468438" indent="488950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現状把握・課題発見・言語化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テスト対象システムの解析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報告の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分析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関係者からの情報収集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テスト対象システムの解析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と静的コード解析ツールによる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下記の明確化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いま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をどこまで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テストできているか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81025" lvl="1" indent="-2143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技術的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負債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はどのくらいあるか？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改善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すべき箇所とその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優先度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障害報告の分析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障害報告はヒントの山！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障害が多発している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障害の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障害による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利益へのインパクト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r>
              <a:rPr lang="en-US" altLang="ja-JP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を減らせる方法は？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関係者からの情報収集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困っていること＝施策の候補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マネージャー・主要エンジニアと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直接対話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現状と課題を聞き出す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を繋ぐ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グループ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へ参加し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広く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全社的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なテストの現状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と課題を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聞き出す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上記グループへ施策案を投稿し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施策案を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ブラッシュアップする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活用した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ミッション遂行方法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施策・目標案の策定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施策の対象プロダクトを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44C404"/>
                </a:solidFill>
              </a:rPr>
              <a:t>障害頻度と金銭的被害の大きさ</a:t>
            </a:r>
            <a:r>
              <a:rPr lang="ja-JP" altLang="en-US" sz="2800" dirty="0" smtClean="0">
                <a:solidFill>
                  <a:srgbClr val="7F7F7F"/>
                </a:solidFill>
              </a:rPr>
              <a:t>をもとに決定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endParaRPr lang="en-US" altLang="ja-JP" sz="2800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障害</a:t>
            </a:r>
            <a:r>
              <a:rPr lang="ja-JP" altLang="en-US" sz="2800" dirty="0">
                <a:solidFill>
                  <a:srgbClr val="7F7F7F"/>
                </a:solidFill>
              </a:rPr>
              <a:t>検知速度</a:t>
            </a:r>
            <a:r>
              <a:rPr lang="ja-JP" altLang="en-US" sz="2800" dirty="0" smtClean="0">
                <a:solidFill>
                  <a:srgbClr val="7F7F7F"/>
                </a:solidFill>
              </a:rPr>
              <a:t>の向上</a:t>
            </a:r>
            <a:r>
              <a:rPr lang="ja-JP" altLang="en-US" sz="2800" dirty="0">
                <a:solidFill>
                  <a:srgbClr val="7F7F7F"/>
                </a:solidFill>
              </a:rPr>
              <a:t>と</a:t>
            </a:r>
            <a:r>
              <a:rPr lang="en-US" altLang="ja-JP" sz="2800" dirty="0">
                <a:solidFill>
                  <a:srgbClr val="7F7F7F"/>
                </a:solidFill>
              </a:rPr>
              <a:t>MTTR</a:t>
            </a:r>
            <a:r>
              <a:rPr lang="ja-JP" altLang="en-US" sz="2800" dirty="0">
                <a:solidFill>
                  <a:srgbClr val="7F7F7F"/>
                </a:solidFill>
              </a:rPr>
              <a:t>の</a:t>
            </a:r>
            <a:r>
              <a:rPr lang="ja-JP" altLang="en-US" sz="2800" dirty="0" smtClean="0">
                <a:solidFill>
                  <a:srgbClr val="7F7F7F"/>
                </a:solidFill>
              </a:rPr>
              <a:t>短縮の実現</a:t>
            </a:r>
            <a:endParaRPr lang="en-US" altLang="ja-JP" sz="2800" dirty="0" smtClean="0">
              <a:solidFill>
                <a:srgbClr val="7F7F7F"/>
              </a:solidFill>
            </a:endParaRPr>
          </a:p>
          <a:p>
            <a:pPr marL="1028687" lvl="1" indent="-514350"/>
            <a:r>
              <a:rPr lang="ja-JP" altLang="en-US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自動化の導入・強化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とデベロッパーとの連携強化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デベロッパーが</a:t>
            </a:r>
            <a:r>
              <a:rPr lang="ja-JP" altLang="en-US" sz="2800" dirty="0" smtClean="0">
                <a:solidFill>
                  <a:srgbClr val="44C404"/>
                </a:solidFill>
              </a:rPr>
              <a:t>自律的かつ適切</a:t>
            </a:r>
            <a:r>
              <a:rPr lang="ja-JP" altLang="en-US" sz="2800" dirty="0" smtClean="0">
                <a:solidFill>
                  <a:srgbClr val="7F7F7F"/>
                </a:solidFill>
              </a:rPr>
              <a:t>に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7F7F7F"/>
                </a:solidFill>
              </a:rPr>
              <a:t>テストスクリプト</a:t>
            </a:r>
            <a:r>
              <a:rPr lang="ja-JP" altLang="en-US" sz="2800" dirty="0">
                <a:solidFill>
                  <a:srgbClr val="7F7F7F"/>
                </a:solidFill>
              </a:rPr>
              <a:t>を</a:t>
            </a:r>
            <a:r>
              <a:rPr lang="ja-JP" altLang="en-US" sz="2800" dirty="0" smtClean="0">
                <a:solidFill>
                  <a:srgbClr val="7F7F7F"/>
                </a:solidFill>
              </a:rPr>
              <a:t>書ける土壌づくり</a:t>
            </a:r>
            <a:endParaRPr lang="ja-JP" altLang="en-US" sz="28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提案と合意形成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半年間のマイルストーンを設定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し合意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次・四半期単位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でふりかえりを行い、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継続的に改善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を行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いながら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施策を遂行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課題の</a:t>
            </a:r>
            <a:r>
              <a:rPr lang="ja-JP" altLang="en-US" sz="2800" dirty="0" smtClean="0">
                <a:solidFill>
                  <a:srgbClr val="44C404"/>
                </a:solidFill>
              </a:rPr>
              <a:t>発見と言語化</a:t>
            </a:r>
            <a:endParaRPr lang="en-US" altLang="ja-JP" sz="2800" dirty="0" smtClean="0">
              <a:solidFill>
                <a:srgbClr val="44C404"/>
              </a:solidFill>
            </a:endParaRPr>
          </a:p>
          <a:p>
            <a:pPr marL="457200" indent="-457200">
              <a:buFont typeface="Arial" charset="0"/>
              <a:buChar char="•"/>
            </a:pPr>
            <a:endParaRPr lang="ja-JP" alt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ビジネス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KPI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にもとづく</a:t>
            </a:r>
            <a:r>
              <a:rPr lang="ja-JP" altLang="en-US" sz="2800" dirty="0" smtClean="0">
                <a:solidFill>
                  <a:srgbClr val="44C404"/>
                </a:solidFill>
              </a:rPr>
              <a:t>共通認識の構築</a:t>
            </a:r>
            <a:endParaRPr lang="en-US" altLang="ja-JP" sz="2800" dirty="0" smtClean="0">
              <a:solidFill>
                <a:srgbClr val="44C404"/>
              </a:solidFill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7148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関係者との共有</a:t>
            </a:r>
            <a:endParaRPr lang="en-US" altLang="ja-JP" sz="28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定期的</a:t>
            </a:r>
            <a:r>
              <a:rPr lang="ja-JP" altLang="en-US" sz="28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な見直し</a:t>
            </a: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5935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dirty="0" smtClean="0">
                <a:solidFill>
                  <a:schemeClr val="tx1"/>
                </a:solidFill>
              </a:rPr>
              <a:t>何を為すべきかは分かった</a:t>
            </a:r>
            <a:endParaRPr lang="en-US" altLang="ja-JP" sz="4000" dirty="0" smtClean="0">
              <a:solidFill>
                <a:schemeClr val="tx1"/>
              </a:solidFill>
            </a:endParaRPr>
          </a:p>
          <a:p>
            <a:pPr indent="-1574" algn="ctr"/>
            <a:r>
              <a:rPr lang="ja-JP" altLang="en-US" sz="4000" dirty="0" smtClean="0">
                <a:solidFill>
                  <a:schemeClr val="tx1"/>
                </a:solidFill>
              </a:rPr>
              <a:t>（</a:t>
            </a:r>
            <a:r>
              <a:rPr lang="en-US" altLang="ja-JP" sz="4000" dirty="0">
                <a:solidFill>
                  <a:schemeClr val="tx1"/>
                </a:solidFill>
              </a:rPr>
              <a:t>Why &amp; What</a:t>
            </a:r>
            <a:r>
              <a:rPr lang="ja-JP" altLang="en-US" sz="4000" dirty="0">
                <a:solidFill>
                  <a:schemeClr val="tx1"/>
                </a:solidFill>
              </a:rPr>
              <a:t>）</a:t>
            </a:r>
            <a:endParaRPr lang="en-US" altLang="ja-JP" sz="4000" dirty="0" smtClean="0">
              <a:solidFill>
                <a:schemeClr val="tx1"/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dirty="0" smtClean="0">
                <a:solidFill>
                  <a:srgbClr val="FF0000"/>
                </a:solidFill>
              </a:rPr>
              <a:t>どう解決</a:t>
            </a:r>
            <a:r>
              <a:rPr lang="ja-JP" altLang="en-US" sz="4000" dirty="0">
                <a:solidFill>
                  <a:srgbClr val="FF0000"/>
                </a:solidFill>
              </a:rPr>
              <a:t>す</a:t>
            </a:r>
            <a:r>
              <a:rPr lang="ja-JP" altLang="en-US" sz="4000" dirty="0" smtClean="0">
                <a:solidFill>
                  <a:srgbClr val="FF0000"/>
                </a:solidFill>
              </a:rPr>
              <a:t>べきか</a:t>
            </a:r>
            <a:r>
              <a:rPr lang="ja-JP" altLang="en-US" sz="4000" dirty="0">
                <a:solidFill>
                  <a:srgbClr val="FF0000"/>
                </a:solidFill>
              </a:rPr>
              <a:t>が</a:t>
            </a:r>
            <a:r>
              <a:rPr lang="ja-JP" altLang="en-US" sz="4000" dirty="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dirty="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 dirty="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テスト自動化を活用した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</a:t>
            </a: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かはまた別</a:t>
            </a: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8045" y="4052167"/>
            <a:ext cx="7887600" cy="720000"/>
          </a:xfrm>
          <a:prstGeom prst="rect">
            <a:avLst/>
          </a:prstGeom>
          <a:solidFill>
            <a:srgbClr val="FF0000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のスクリーンショットを貼る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Do Not Harm</a:t>
            </a:r>
          </a:p>
          <a:p>
            <a:pPr marL="14288" lvl="1" indent="0" algn="ctr">
              <a:buNone/>
            </a:pPr>
            <a:r>
              <a:rPr lang="ja-JP" altLang="en-US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誰も気付いていないバグを見つけると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非常に感謝されるサプライズ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あり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裏テーマ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では実際に</a:t>
            </a:r>
            <a:endParaRPr lang="en-US" altLang="ja-JP" sz="6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どのような取組を</a:t>
            </a:r>
            <a:r>
              <a:rPr lang="en-US" altLang="ja-JP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行っているか？</a:t>
            </a:r>
            <a:endParaRPr lang="en-US" altLang="ja-JP" sz="6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 descr="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88" y="2285781"/>
            <a:ext cx="1143000" cy="1143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r>
              <a:rPr kumimoji="1"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6" name="角丸四角形吹き出し 5"/>
          <p:cNvSpPr/>
          <p:nvPr/>
        </p:nvSpPr>
        <p:spPr>
          <a:xfrm>
            <a:off x="5560688" y="4836475"/>
            <a:ext cx="1440000" cy="540000"/>
          </a:xfrm>
          <a:prstGeom prst="wedgeRoundRectCallout">
            <a:avLst>
              <a:gd name="adj1" fmla="val -73707"/>
              <a:gd name="adj2" fmla="val -107298"/>
              <a:gd name="adj3" fmla="val 16667"/>
            </a:avLst>
          </a:prstGeom>
          <a:solidFill>
            <a:srgbClr val="44C404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bg1"/>
                </a:solidFill>
              </a:rPr>
              <a:t>ここ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797979"/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テスト自動化を駆使して、高速な学習の仕組みを構築・運用すべし！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・テストスクリプトで、知りたいところを動かす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・テストスクリプトは、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「安心して失敗」できる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簡単な仕組みで、短期間で効果を出すこと </a:t>
            </a:r>
          </a:p>
          <a:p>
            <a:pPr marL="512763" lvl="1" indent="0">
              <a:buNone/>
            </a:pP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975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追加ソリューション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テスト自動化による下記</a:t>
            </a:r>
            <a:r>
              <a:rPr lang="ja-JP" altLang="en-US" sz="4000" b="1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実現</a:t>
            </a:r>
            <a:endParaRPr lang="en-US" altLang="ja-JP" sz="40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endParaRPr lang="en-US" altLang="ja-JP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1255713" lvl="1" indent="-742950">
              <a:buFont typeface="+mj-lt"/>
              <a:buAutoNum type="arabicPeriod"/>
            </a:pPr>
            <a:r>
              <a:rPr lang="ja-JP" altLang="en-US" sz="3200" dirty="0" smtClean="0">
                <a:latin typeface="ヒラギノ角ゴ ProN W6"/>
                <a:ea typeface="ヒラギノ角ゴ ProN W6"/>
                <a:cs typeface="ヒラギノ角ゴ ProN W6"/>
              </a:rPr>
              <a:t>プロセス・知識レベル・態度のあぶり出し</a:t>
            </a:r>
            <a:endParaRPr lang="en-US" altLang="ja-JP" sz="32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開発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チームの特性の把握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797979"/>
            </a:solidFill>
          </a:ln>
        </p:spPr>
        <p:txBody>
          <a:bodyPr anchor="ctr" anchorCtr="0">
            <a:noAutofit/>
          </a:bodyPr>
          <a:lstStyle/>
          <a:p>
            <a:pPr marL="512763" lvl="1" indent="0">
              <a:buNone/>
            </a:pPr>
            <a:r>
              <a:rPr lang="ja-JP" altLang="en-US" sz="2000" b="1" dirty="0"/>
              <a:t>既存の全てのテストを</a:t>
            </a:r>
            <a:r>
              <a:rPr lang="ja-JP" altLang="en-US" sz="2000" b="1" dirty="0" smtClean="0"/>
              <a:t>解析し、開発チームの特性を知る。</a:t>
            </a:r>
            <a:endParaRPr lang="en-US" altLang="ja-JP" sz="2000" b="1" dirty="0" smtClean="0"/>
          </a:p>
          <a:p>
            <a:pPr marL="512763" lvl="1" indent="0">
              <a:buNone/>
            </a:pPr>
            <a:r>
              <a:rPr kumimoji="1" lang="ja-JP" altLang="en-US" sz="2000" b="1" dirty="0" smtClean="0">
                <a:latin typeface="ヒラギノ角ゴ ProN W6"/>
                <a:ea typeface="ヒラギノ角ゴ ProN W6"/>
                <a:cs typeface="ヒラギノ角ゴ ProN W6"/>
              </a:rPr>
              <a:t>・既存のテストを動かす</a:t>
            </a:r>
            <a:endParaRPr kumimoji="1" lang="en-US" altLang="ja-JP" sz="2000" b="1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None/>
            </a:pPr>
            <a:r>
              <a:rPr lang="ja-JP" altLang="en-US" sz="2000" b="1" dirty="0" smtClean="0">
                <a:latin typeface="ヒラギノ角ゴ ProN W6"/>
                <a:ea typeface="ヒラギノ角ゴ ProN W6"/>
                <a:cs typeface="ヒラギノ角ゴ ProN W6"/>
              </a:rPr>
              <a:t>・テストの利用状況を確認する</a:t>
            </a:r>
            <a:endParaRPr kumimoji="1" lang="en-US" altLang="ja-JP" sz="20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2530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チーム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の障害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対応能力の把握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797979"/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スモークテストを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作り障害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検知を行う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E2E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テスト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・正常系全てと、異常系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ケースを実装する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・定期実行し、問題があったら即関係者にメール通知する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・本番環境＆ステージング環境を対象とする </a:t>
            </a:r>
          </a:p>
          <a:p>
            <a:pPr marL="512763" lvl="1" indent="0">
              <a:buNone/>
            </a:pPr>
            <a:endParaRPr kumimoji="1"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476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FF0000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kumimoji="1" lang="en-US" altLang="ja-JP" sz="72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↑</a:t>
            </a:r>
            <a:r>
              <a:rPr lang="en-US" altLang="ja-JP" sz="72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↑↑</a:t>
            </a:r>
            <a:endParaRPr lang="ja-JP" altLang="en-US" sz="72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3461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>
            <a:solidFill>
              <a:srgbClr val="FF0000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ja-JP" altLang="en-US" sz="6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幅広い関係者の支持・</a:t>
            </a: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協力を得たい</a:t>
            </a:r>
            <a:endParaRPr lang="en-US" altLang="ja-JP" sz="6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毎週何らかの（動作する）成果物を作成・提示することを、自身に課した。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ねらい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マネジメント層との協力関係の構築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デベロッパーとの協力関係の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構築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毎週何らかの（動作する）成果物を作成・提示した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基幹サービスの「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Talk-server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」のコードカバレッジの取得と静的コード解析を実施し、どこが課題でどこを対処すべきかを見えるようにした。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・テスト自動化エンジニアの成果物を１箇所に集約する活動を私の音頭で開始した。 </a:t>
            </a:r>
          </a:p>
          <a:p>
            <a:pPr marL="512763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549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kern="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Continuous Delivery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短期間で定期的に成果物を出す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そのフィードバックを持って、ゴールを再確認しつつ前進する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　　　　　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↓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スクラムと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XP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を活用した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継続的な「インパクト」の創出</a:t>
            </a:r>
          </a:p>
          <a:p>
            <a:pPr marL="512763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1332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Managing impact for a team of TEs and SETs is the job of the TEM.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　・チームのイノベーション、ビジネス的な貢献、インパクトを与え続けること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実は私の仕事は、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 + TEM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Test Engineering Manager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）なのだ！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　・技術・リーダーシップ・調整（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coordination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製品を知る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ユーザーを知る（＝ビジネス価値を常に考慮する）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会社内での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の認知度を少しずつ確実に高めていった。</a:t>
            </a:r>
          </a:p>
          <a:p>
            <a:pPr marL="512763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6364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イノベーションを起こす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⭐業務をこなすだけではなく、イノベーションを実現する。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・別に最新の技術・ツールを作るだけがイノベーションではない。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・既存のあらゆる技術・ツール・プロセス・人間関係を活用し、今までにない方法で（合法的に）改善を実現すれば良い。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　具体的なものは上述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⭐価値を提供する／価値を加える </a:t>
            </a:r>
          </a:p>
          <a:p>
            <a:pPr marL="512763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6364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Managing impact for a team of TEs and SETs is the job of the TEM.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　・チームのイノベーション、ビジネス的な貢献、インパクトを与え続けること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実は私の仕事は、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 + TEM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Test Engineering Manager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）なのだ！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　・技術・リーダーシップ・調整（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coordination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製品を知る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ユーザーを知る（＝ビジネス価値を常に考慮する）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会社内での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の認知度を少しずつ確実に高めていった。</a:t>
            </a:r>
          </a:p>
          <a:p>
            <a:pPr marL="512763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6364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969963" lvl="1" indent="-457200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成果を見せ続けることは、信頼獲得になる。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高速なフィードバック命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4257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本番障害が多くて会社の売上・利益に影響している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サービスの自動テストを整備し、障害検知速度の向上・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の短縮・障害件数の減少を実現する。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デベロッパーが適切な粒度の自動テストを書くことを当たり前にするために、教育・啓蒙・協働を推進する。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・テスト自動化エンジニアとともに、テスト自動化と品質向上に関する統一的な活動を実施していく。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継続的にインパクトを与えること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「持続可能性」の本当の意味について</a:t>
            </a:r>
          </a:p>
          <a:p>
            <a:pPr marL="512763" lvl="1" indent="0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98462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dirty="0"/>
              <a:t>なぜ「持続可能性」が必要なのか？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・自分以外の人間が継続的に運用できる仕組みを作ること </a:t>
            </a:r>
          </a:p>
          <a:p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自分が生き続けることが、成功になるという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こと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1639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dirty="0"/>
              <a:t>継続するためには、成果を見せ続けることが必要。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512763" lvl="1" indent="0">
              <a:buNone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だからこそ、健康であり続けること、継続的であることが必要。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1639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重点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903288" marR="0" lvl="1" indent="-3905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パターンランゲージとして整理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marR="0" lvl="1" indent="-3905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他の人にも使えるようにする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619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72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背景</a:t>
            </a:r>
            <a:endParaRPr lang="en-US" altLang="ja-JP" sz="72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ja-JP" sz="72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B</a:t>
            </a:r>
            <a:r>
              <a:rPr kumimoji="1" lang="en-US" altLang="ja-JP" sz="7200" dirty="0" err="1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ackground</a:t>
            </a:r>
            <a:endParaRPr kumimoji="1" lang="ja-JP" altLang="en-US" sz="72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813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私の行動指針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2"/>
            </a:solidFill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テスト自動化で、いかに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のビジネスに貢献するか？</a:t>
            </a:r>
            <a:endParaRPr lang="en-US" altLang="ja-JP" sz="4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重点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903288" marR="0" lvl="1" indent="-3905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・「知る」ことがスタート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marR="0" lvl="1" indent="-3905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・「知る」ために、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KPI/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メトリクスが生きる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marR="0" lvl="1" indent="-3905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・テスト自動化は、上記のプラスになる</a:t>
            </a:r>
            <a:endParaRPr lang="en-US" altLang="ja-JP" sz="28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marR="0" lvl="1" indent="-3905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　（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・プロセス）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marR="0" lvl="1" indent="-3905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・繰り返し「知る」ことで、的に近づける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5011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11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皆さんにお伝えしたいこと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903288" lvl="1" indent="-390525"/>
            <a:r>
              <a:rPr lang="ja-JP" altLang="en-US" sz="2800" dirty="0">
                <a:latin typeface="ヒラギノ角ゴ ProN W6"/>
                <a:ea typeface="ヒラギノ角ゴ ProN W6"/>
                <a:cs typeface="ヒラギノ角ゴ ProN W6"/>
              </a:rPr>
              <a:t>アジャイルの知識・経験は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、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新しい</a:t>
            </a:r>
            <a:r>
              <a:rPr lang="ja-JP" altLang="en-US" sz="2800" dirty="0">
                <a:latin typeface="ヒラギノ角ゴ ProN W6"/>
                <a:ea typeface="ヒラギノ角ゴ ProN W6"/>
                <a:cs typeface="ヒラギノ角ゴ ProN W6"/>
              </a:rPr>
              <a:t>チャレンジを行う上で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、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非常</a:t>
            </a:r>
            <a:r>
              <a:rPr lang="ja-JP" altLang="en-US" sz="2800" dirty="0">
                <a:latin typeface="ヒラギノ角ゴ ProN W6"/>
                <a:ea typeface="ヒラギノ角ゴ ProN W6"/>
                <a:cs typeface="ヒラギノ角ゴ ProN W6"/>
              </a:rPr>
              <a:t>に強力な武器となり得ること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。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テスト自動化を活用することで、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b="1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「</a:t>
            </a:r>
            <a:r>
              <a:rPr lang="ja-JP" altLang="en-US" sz="2800" b="1" dirty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開発にビジネスの血を通わせること</a:t>
            </a:r>
            <a:r>
              <a:rPr lang="ja-JP" altLang="en-US" sz="2800" b="1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」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重要性。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903288" lvl="1" indent="-390525"/>
            <a:r>
              <a:rPr lang="en-US" altLang="ja-JP" sz="2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>
                <a:latin typeface="ヒラギノ角ゴ ProN W6"/>
                <a:ea typeface="ヒラギノ角ゴ ProN W6"/>
                <a:cs typeface="ヒラギノ角ゴ ProN W6"/>
              </a:rPr>
              <a:t>およびテスト自動化に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関する</a:t>
            </a:r>
            <a: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 dirty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 smtClean="0">
                <a:latin typeface="ヒラギノ角ゴ ProN W6"/>
                <a:ea typeface="ヒラギノ角ゴ ProN W6"/>
                <a:cs typeface="ヒラギノ角ゴ ProN W6"/>
              </a:rPr>
              <a:t>勘所。</a:t>
            </a:r>
            <a:endParaRPr lang="en-US" altLang="ja-JP" sz="2800" dirty="0" smtClean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0225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lang="ja-JP" altLang="ja-JP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F</a:t>
            </a:r>
            <a:r>
              <a:rPr lang="en-US" altLang="ja-JP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in.</a:t>
            </a:r>
          </a:p>
        </p:txBody>
      </p:sp>
    </p:spTree>
    <p:extLst>
      <p:ext uri="{BB962C8B-B14F-4D97-AF65-F5344CB8AC3E}">
        <p14:creationId xmlns:p14="http://schemas.microsoft.com/office/powerpoint/2010/main" val="121075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私に任されたミッション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 descr="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41" y="1811498"/>
            <a:ext cx="1143000" cy="1143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512763" lvl="1" indent="0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u="sng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oftware </a:t>
            </a: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u="sng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ngineer in </a:t>
            </a: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u="sng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3" lvl="1" indent="0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簡潔に説明すると：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テスト自動化エンジニア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テスター兼デベロッパー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テスト自動化の仕組みを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構築しつつ、それをもとに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プロセス改善も行う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Font typeface="Arial" panose="020B0604020202020204" pitchFamily="34" charset="0"/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（参考）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新入社員が変革をリードするための環境づくり。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当時は新入社員で、知識が必要でした。</a:t>
            </a:r>
            <a:endParaRPr lang="ja-JP" altLang="en-US" sz="24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関係者間で、責務・課題認識にズレ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混乱があった。</a:t>
            </a:r>
            <a:endParaRPr lang="ja-JP" altLang="en-US" sz="24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遭遇した課題</a:t>
            </a:r>
            <a:r>
              <a:rPr lang="ja-JP" altLang="en-US" sz="48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kumimoji="1" lang="en-US" altLang="ja-JP" sz="48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Challenge</a:t>
            </a:r>
            <a:r>
              <a:rPr lang="ja-JP" altLang="en-US" sz="48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定期的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トライアル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何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r>
              <a:rPr kumimoji="1" lang="ja-JP" altLang="en-US" sz="48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kumimoji="1" lang="en-US" altLang="ja-JP" sz="48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r>
              <a:rPr kumimoji="1" lang="ja-JP" altLang="en-US" sz="4800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2038</TotalTime>
  <Words>1812</Words>
  <Application>Microsoft Macintosh PowerPoint</Application>
  <PresentationFormat>画面に合わせる (4:3)</PresentationFormat>
  <Paragraphs>410</Paragraphs>
  <Slides>55</Slides>
  <Notes>55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55</vt:i4>
      </vt:variant>
    </vt:vector>
  </HeadingPairs>
  <TitlesOfParts>
    <vt:vector size="64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 An Agile Way  As an SET  At LINE </vt:lpstr>
      <vt:lpstr>今回のテーマ</vt:lpstr>
      <vt:lpstr>裏テーマ</vt:lpstr>
      <vt:lpstr>伊藤　宏幸（The HIRO）</vt:lpstr>
      <vt:lpstr>PowerPoint プレゼンテーション</vt:lpstr>
      <vt:lpstr>私に任されたミッション</vt:lpstr>
      <vt:lpstr>SETとは</vt:lpstr>
      <vt:lpstr>遭遇した課題（Challenge）</vt:lpstr>
      <vt:lpstr>解決方針（Solution）</vt:lpstr>
      <vt:lpstr>アジェンダ</vt:lpstr>
      <vt:lpstr>PowerPoint プレゼンテーション</vt:lpstr>
      <vt:lpstr>最初に注目した課題</vt:lpstr>
      <vt:lpstr>解決方針</vt:lpstr>
      <vt:lpstr>判断基準：ビジネスの”3 KPIs”</vt:lpstr>
      <vt:lpstr>アジャイルの要素</vt:lpstr>
      <vt:lpstr>1. 現状把握・課題発見・言語化</vt:lpstr>
      <vt:lpstr>1) テスト対象システムの解析</vt:lpstr>
      <vt:lpstr>2) 障害報告の分析</vt:lpstr>
      <vt:lpstr>3) 関係者からの情報収集</vt:lpstr>
      <vt:lpstr>2. 施策・目標案の策定</vt:lpstr>
      <vt:lpstr>3. 提案と合意形成</vt:lpstr>
      <vt:lpstr>まとめ</vt:lpstr>
      <vt:lpstr>PowerPoint プレゼンテーション</vt:lpstr>
      <vt:lpstr>次の課題</vt:lpstr>
      <vt:lpstr>解決方針</vt:lpstr>
      <vt:lpstr>アジャイルの要素</vt:lpstr>
      <vt:lpstr>1. プロダクトを動かして知る</vt:lpstr>
      <vt:lpstr>2. 動かすことは簡単</vt:lpstr>
      <vt:lpstr>3. 動かしても壊れない（理想）</vt:lpstr>
      <vt:lpstr>自動テスト＝心理的安全性</vt:lpstr>
      <vt:lpstr>まとめ</vt:lpstr>
      <vt:lpstr>追加ソリューション</vt:lpstr>
      <vt:lpstr>2. 開発チームの特性の把握</vt:lpstr>
      <vt:lpstr>3. チームの障害対応能力の把握</vt:lpstr>
      <vt:lpstr>PowerPoint プレゼンテーション</vt:lpstr>
      <vt:lpstr>PowerPoint プレゼンテーション</vt:lpstr>
      <vt:lpstr>次の課題</vt:lpstr>
      <vt:lpstr>解決方針</vt:lpstr>
      <vt:lpstr>施策</vt:lpstr>
      <vt:lpstr>論拠</vt:lpstr>
      <vt:lpstr>インパクトを与える</vt:lpstr>
      <vt:lpstr>イノベーションを起こす</vt:lpstr>
      <vt:lpstr>インパクトを与える</vt:lpstr>
      <vt:lpstr>まとめ</vt:lpstr>
      <vt:lpstr>PowerPoint プレゼンテーション</vt:lpstr>
      <vt:lpstr>ポイント</vt:lpstr>
      <vt:lpstr>なぜ「持続可能性」が必要なのか？</vt:lpstr>
      <vt:lpstr>継続するためには、成果を見せ続けることが必要。</vt:lpstr>
      <vt:lpstr>重点</vt:lpstr>
      <vt:lpstr>PowerPoint プレゼンテーション</vt:lpstr>
      <vt:lpstr>私の行動指針</vt:lpstr>
      <vt:lpstr>重点</vt:lpstr>
      <vt:lpstr>判断基準：ビジネスの”3 KPIs”</vt:lpstr>
      <vt:lpstr>皆さんにお伝えしたいこと</vt:lpstr>
      <vt:lpstr>PowerPoint プレゼンテーション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3231</cp:revision>
  <dcterms:created xsi:type="dcterms:W3CDTF">2016-11-21T06:16:44Z</dcterms:created>
  <dcterms:modified xsi:type="dcterms:W3CDTF">2018-02-05T08:19:20Z</dcterms:modified>
</cp:coreProperties>
</file>